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9"/>
  </p:notesMasterIdLst>
  <p:handoutMasterIdLst>
    <p:handoutMasterId r:id="rId10"/>
  </p:handoutMasterIdLst>
  <p:sldIdLst>
    <p:sldId id="299" r:id="rId2"/>
    <p:sldId id="330" r:id="rId3"/>
    <p:sldId id="338" r:id="rId4"/>
    <p:sldId id="339" r:id="rId5"/>
    <p:sldId id="340" r:id="rId6"/>
    <p:sldId id="341" r:id="rId7"/>
    <p:sldId id="30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CC"/>
    <a:srgbClr val="181777"/>
    <a:srgbClr val="3192A5"/>
    <a:srgbClr val="000000"/>
    <a:srgbClr val="C37C3A"/>
    <a:srgbClr val="C58F5E"/>
    <a:srgbClr val="45B451"/>
    <a:srgbClr val="43AFC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 autoAdjust="0"/>
    <p:restoredTop sz="93508" autoAdjust="0"/>
  </p:normalViewPr>
  <p:slideViewPr>
    <p:cSldViewPr snapToGrid="0">
      <p:cViewPr varScale="1">
        <p:scale>
          <a:sx n="119" d="100"/>
          <a:sy n="119" d="100"/>
        </p:scale>
        <p:origin x="1374" y="102"/>
      </p:cViewPr>
      <p:guideLst/>
    </p:cSldViewPr>
  </p:slideViewPr>
  <p:outlineViewPr>
    <p:cViewPr>
      <p:scale>
        <a:sx n="33" d="100"/>
        <a:sy n="33" d="100"/>
      </p:scale>
      <p:origin x="0" y="-15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695C2-E572-4188-A8D4-722C14432A99}" type="datetimeFigureOut">
              <a:rPr lang="zh-TW" altLang="en-US" smtClean="0"/>
              <a:t>2025/12/23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2A541-C604-4A4C-9FE2-2798FB8FE3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2349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F98D3-8CE0-46A8-8747-4E07A404019D}" type="datetimeFigureOut">
              <a:rPr lang="zh-TW" altLang="en-US" smtClean="0"/>
              <a:t>2025/12/23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B6116-7E3F-4334-9905-2D12638B80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1225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水, 鮮豔, 彩虹, 藝術 的圖片&#10;&#10;AI 產生的內容可能不正確。">
            <a:extLst>
              <a:ext uri="{FF2B5EF4-FFF2-40B4-BE49-F238E27FC236}">
                <a16:creationId xmlns:a16="http://schemas.microsoft.com/office/drawing/2014/main" id="{EFC307F2-31C2-4905-42EC-E7D280B95D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4400" cy="688538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64480" y="2638688"/>
            <a:ext cx="7704731" cy="1580627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/>
              <a:t>Presentation Title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782536" y="4507003"/>
            <a:ext cx="3413880" cy="935152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dirty="0"/>
              <a:t>Insert Name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845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82" y="1046299"/>
            <a:ext cx="78867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B575-4E80-4709-860D-E30D1D519258}" type="datetime1">
              <a:rPr lang="zh-TW" altLang="en-US" smtClean="0"/>
              <a:pPr/>
              <a:t>2025/12/23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8838" y="6428096"/>
            <a:ext cx="432000" cy="29338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1" y="3792"/>
            <a:ext cx="9144000" cy="936000"/>
          </a:xfrm>
          <a:prstGeom prst="rect">
            <a:avLst/>
          </a:prstGeom>
          <a:gradFill flip="none" rotWithShape="1">
            <a:gsLst>
              <a:gs pos="100000">
                <a:srgbClr val="00B0F0">
                  <a:lumMod val="94000"/>
                </a:srgbClr>
              </a:gs>
              <a:gs pos="52000">
                <a:schemeClr val="accent6">
                  <a:lumMod val="75000"/>
                </a:schemeClr>
              </a:gs>
              <a:gs pos="2000">
                <a:srgbClr val="CCCC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00" y="64800"/>
            <a:ext cx="8971200" cy="8424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9759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5067"/>
            <a:ext cx="9144000" cy="6834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7117"/>
            <a:ext cx="8964000" cy="936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B575-4E80-4709-860D-E30D1D519258}" type="datetime1">
              <a:rPr lang="zh-TW" altLang="en-US" smtClean="0"/>
              <a:pPr/>
              <a:t>2025/12/23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6158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8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000" y="-15159"/>
            <a:ext cx="8964000" cy="93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B575-4E80-4709-860D-E30D1D519258}" type="datetime1">
              <a:rPr lang="zh-TW" altLang="en-US" smtClean="0"/>
              <a:pPr/>
              <a:t>2025/12/23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文字版面配置區 7"/>
          <p:cNvSpPr>
            <a:spLocks noGrp="1"/>
          </p:cNvSpPr>
          <p:nvPr>
            <p:ph type="body" sz="quarter" idx="13" hasCustomPrompt="1"/>
          </p:nvPr>
        </p:nvSpPr>
        <p:spPr>
          <a:xfrm>
            <a:off x="178904" y="1121588"/>
            <a:ext cx="8965096" cy="2898468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00075" indent="-257175">
              <a:buFont typeface="Calibri" panose="020F0502020204030204" pitchFamily="34" charset="0"/>
              <a:buChar char="̶"/>
              <a:defRPr>
                <a:solidFill>
                  <a:schemeClr val="bg1"/>
                </a:solidFill>
              </a:defRPr>
            </a:lvl2pPr>
            <a:lvl3pPr marL="1028700" indent="-342900"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 marL="1285875" indent="-257175">
              <a:buFont typeface="+mj-lt"/>
              <a:buAutoNum type="arabicParenR"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 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236913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/>
          <a:srcRect t="57035"/>
          <a:stretch/>
        </p:blipFill>
        <p:spPr>
          <a:xfrm>
            <a:off x="0" y="0"/>
            <a:ext cx="914895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6000" y="0"/>
            <a:ext cx="8932950" cy="93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B575-4E80-4709-860D-E30D1D519258}" type="datetime1">
              <a:rPr lang="zh-TW" altLang="en-US" smtClean="0"/>
              <a:pPr/>
              <a:t>2025/12/23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44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915EB575-4E80-4709-860D-E30D1D519258}" type="datetime1">
              <a:rPr lang="zh-TW" altLang="en-US" smtClean="0"/>
              <a:pPr/>
              <a:t>2025/12/23</a:t>
            </a:fld>
            <a:endParaRPr lang="zh-TW" altLang="en-US"/>
          </a:p>
        </p:txBody>
      </p:sp>
      <p:sp>
        <p:nvSpPr>
          <p:cNvPr id="11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4762066" y="6633049"/>
            <a:ext cx="4558590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67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Copyright © 2023 Gallant Precision Machining  Co., Ltd. All rights reserved. </a:t>
            </a:r>
            <a:endParaRPr kumimoji="0" lang="zh-TW" altLang="en-US" sz="675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entury Gothic" panose="020B050202020202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4" name="圖片 3" descr="一張含有 螢幕擷取畫面, 文字, 平面設計, 圖形 的圖片&#10;&#10;AI 產生的內容可能不正確。">
            <a:extLst>
              <a:ext uri="{FF2B5EF4-FFF2-40B4-BE49-F238E27FC236}">
                <a16:creationId xmlns:a16="http://schemas.microsoft.com/office/drawing/2014/main" id="{FFC26E39-480C-9F01-DAEE-D5DD9680BD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" b="-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3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600" y="0"/>
            <a:ext cx="8978400" cy="1150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984" y="149936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EB575-4E80-4709-860D-E30D1D519258}" type="datetime1">
              <a:rPr lang="zh-TW" altLang="en-US" smtClean="0"/>
              <a:pPr/>
              <a:t>2025/12/23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762066" y="6633049"/>
            <a:ext cx="4558590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67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</a:rPr>
              <a:t>Copyright © 2023 Gallant Precision Machining  Co., Ltd. All rights reserved. </a:t>
            </a:r>
            <a:endParaRPr kumimoji="0" lang="zh-TW" altLang="en-US" sz="675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entury Gothic" panose="020B050202020202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11" name="橢圓 10"/>
          <p:cNvSpPr/>
          <p:nvPr userDrawn="1"/>
        </p:nvSpPr>
        <p:spPr>
          <a:xfrm>
            <a:off x="8600543" y="6360296"/>
            <a:ext cx="432000" cy="432000"/>
          </a:xfrm>
          <a:prstGeom prst="ellipse">
            <a:avLst/>
          </a:prstGeom>
          <a:solidFill>
            <a:srgbClr val="66C0D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 userDrawn="1"/>
        </p:nvSpPr>
        <p:spPr>
          <a:xfrm>
            <a:off x="8892823" y="6612296"/>
            <a:ext cx="180000" cy="180000"/>
          </a:xfrm>
          <a:prstGeom prst="ellipse">
            <a:avLst/>
          </a:prstGeom>
          <a:solidFill>
            <a:srgbClr val="00B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9368" y="6358321"/>
            <a:ext cx="514350" cy="4340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1" r:id="rId2"/>
    <p:sldLayoutId id="2147483675" r:id="rId3"/>
    <p:sldLayoutId id="2147483685" r:id="rId4"/>
    <p:sldLayoutId id="2147483686" r:id="rId5"/>
    <p:sldLayoutId id="214748368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181777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34595-9BC1-3CE5-C919-8EF0E94EB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4" y="2722871"/>
            <a:ext cx="7535333" cy="1580627"/>
          </a:xfrm>
        </p:spPr>
        <p:txBody>
          <a:bodyPr/>
          <a:lstStyle/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EBO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恆溫倉儲貨架</a:t>
            </a:r>
            <a:endParaRPr lang="zh-TW" altLang="en-US" dirty="0"/>
          </a:p>
        </p:txBody>
      </p:sp>
      <p:pic>
        <p:nvPicPr>
          <p:cNvPr id="4" name="圖片 3" descr="一張含有 字型, 圖形, 平面設計, 印刷術 的圖片&#10;&#10;AI 產生的內容可能不正確。">
            <a:extLst>
              <a:ext uri="{FF2B5EF4-FFF2-40B4-BE49-F238E27FC236}">
                <a16:creationId xmlns:a16="http://schemas.microsoft.com/office/drawing/2014/main" id="{0B1C7255-7122-5437-F3C3-73E3784AD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18" y="582952"/>
            <a:ext cx="2738272" cy="623827"/>
          </a:xfrm>
          <a:prstGeom prst="rect">
            <a:avLst/>
          </a:prstGeom>
        </p:spPr>
      </p:pic>
      <p:pic>
        <p:nvPicPr>
          <p:cNvPr id="5" name="圖片 4" descr="一張含有 字型, 圖形, 印刷術, 文字 的圖片&#10;&#10;AI 產生的內容可能不正確。">
            <a:extLst>
              <a:ext uri="{FF2B5EF4-FFF2-40B4-BE49-F238E27FC236}">
                <a16:creationId xmlns:a16="http://schemas.microsoft.com/office/drawing/2014/main" id="{197268A1-29CE-42E9-9254-A2614DD4D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5" y="611546"/>
            <a:ext cx="1554694" cy="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8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3E282E-92AD-4BDC-94E8-94C05F12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1D24EBA-B8BE-4424-BA94-8B0167DA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條件說明與討論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4E95D8B-0651-4D61-AA72-4E3C8C495F27}"/>
              </a:ext>
            </a:extLst>
          </p:cNvPr>
          <p:cNvSpPr txBox="1"/>
          <p:nvPr/>
        </p:nvSpPr>
        <p:spPr>
          <a:xfrm>
            <a:off x="147981" y="1150837"/>
            <a:ext cx="8848038" cy="503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目標 </a:t>
            </a:r>
            <a:r>
              <a:rPr lang="en-US" altLang="zh-TW" b="1" i="0" dirty="0" err="1">
                <a:effectLst/>
                <a:ea typeface="微軟正黑體" panose="020B0604030504040204" pitchFamily="34" charset="-120"/>
              </a:rPr>
              <a:t>chmaber</a:t>
            </a: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 </a:t>
            </a: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恆溫在</a:t>
            </a: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22.7±0.1</a:t>
            </a: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度環境下，不同邊界條件模擬情境（需含</a:t>
            </a: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Air curtain</a:t>
            </a: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，模擬其對於外界環境與內部</a:t>
            </a: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chamber</a:t>
            </a: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影響）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﻿﻿外界環境（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21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度）＋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POD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（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21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度）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+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 有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Air Curtain</a:t>
            </a:r>
            <a:endParaRPr lang="zh-TW" altLang="en-US" b="0" i="0" dirty="0">
              <a:effectLst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﻿﻿﻿外界環境（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23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度）＋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POD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（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23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度）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+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 有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Air Curtain</a:t>
            </a:r>
            <a:endParaRPr lang="zh-TW" altLang="en-US" b="0" i="0" dirty="0">
              <a:effectLst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﻿﻿﻿外界環境（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23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度）＋無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POD +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 有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Air Curtain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﻿﻿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外界環境（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21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度）＋有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POD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（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22.7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度）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 +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 無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Air Curtain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Output</a:t>
            </a: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：上下出風 </a:t>
            </a: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HEPA </a:t>
            </a: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對 </a:t>
            </a: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POD </a:t>
            </a: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影響的熱場、流場、時間變化</a:t>
            </a: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(4hr)</a:t>
            </a:r>
            <a:r>
              <a:rPr lang="zh-TW" altLang="en-US" b="1" dirty="0">
                <a:ea typeface="微軟正黑體" panose="020B0604030504040204" pitchFamily="34" charset="-120"/>
              </a:rPr>
              <a:t>，</a:t>
            </a: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Air Curtain </a:t>
            </a: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對 </a:t>
            </a:r>
            <a:r>
              <a:rPr lang="en-US" altLang="zh-TW" b="1" i="0" dirty="0">
                <a:effectLst/>
                <a:ea typeface="微軟正黑體" panose="020B0604030504040204" pitchFamily="34" charset="-120"/>
              </a:rPr>
              <a:t>chamber </a:t>
            </a: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內外的影響</a:t>
            </a:r>
            <a:endParaRPr lang="en-US" altLang="zh-TW" b="1" i="0" dirty="0">
              <a:effectLst/>
              <a:ea typeface="微軟正黑體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b="1" i="0" dirty="0">
                <a:effectLst/>
                <a:ea typeface="微軟正黑體" panose="020B0604030504040204" pitchFamily="34" charset="-120"/>
              </a:rPr>
              <a:t>補充資訊：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chamber 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外面 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Down Flow: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0.1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m/s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Air Curtain 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的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 Down Flow: 0.1 m/s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，出風的寬度 </a:t>
            </a:r>
            <a:r>
              <a:rPr lang="en-US" altLang="zh-TW" dirty="0">
                <a:ea typeface="微軟正黑體" panose="020B0604030504040204" pitchFamily="34" charset="-120"/>
              </a:rPr>
              <a:t>378 mm</a:t>
            </a:r>
            <a:r>
              <a:rPr lang="zh-TW" altLang="en-US" dirty="0"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ea typeface="微軟正黑體" panose="020B0604030504040204" pitchFamily="34" charset="-120"/>
              </a:rPr>
              <a:t>x </a:t>
            </a:r>
            <a:r>
              <a:rPr lang="zh-TW" altLang="en-US" dirty="0">
                <a:ea typeface="微軟正黑體" panose="020B0604030504040204" pitchFamily="34" charset="-120"/>
              </a:rPr>
              <a:t>厚度 </a:t>
            </a:r>
            <a:r>
              <a:rPr lang="en-US" altLang="zh-TW" dirty="0">
                <a:ea typeface="微軟正黑體" panose="020B0604030504040204" pitchFamily="34" charset="-120"/>
              </a:rPr>
              <a:t>50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 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mm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POD 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重量 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2kg</a:t>
            </a:r>
            <a:r>
              <a:rPr lang="zh-TW" altLang="en-US" b="0" i="0" dirty="0">
                <a:effectLst/>
                <a:ea typeface="微軟正黑體" panose="020B0604030504040204" pitchFamily="34" charset="-120"/>
              </a:rPr>
              <a:t>、比熱 </a:t>
            </a:r>
            <a:r>
              <a:rPr lang="en-US" altLang="zh-TW" b="0" i="0" dirty="0">
                <a:effectLst/>
                <a:ea typeface="微軟正黑體" panose="020B0604030504040204" pitchFamily="34" charset="-120"/>
              </a:rPr>
              <a:t>0.2</a:t>
            </a:r>
          </a:p>
        </p:txBody>
      </p:sp>
    </p:spTree>
    <p:extLst>
      <p:ext uri="{BB962C8B-B14F-4D97-AF65-F5344CB8AC3E}">
        <p14:creationId xmlns:p14="http://schemas.microsoft.com/office/powerpoint/2010/main" val="404513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ED032E-0E30-41EE-B4DE-369F48FC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C95819-8EEC-44F7-8859-15CB7EB5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EBO</a:t>
            </a:r>
            <a:r>
              <a:rPr lang="zh-TW" altLang="en-US" dirty="0"/>
              <a:t> 倉儲模型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9C2B1BE-361F-4FCA-BBE2-D16C545E9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10" t="30643" r="37697" b="18480"/>
          <a:stretch/>
        </p:blipFill>
        <p:spPr>
          <a:xfrm>
            <a:off x="866273" y="2406316"/>
            <a:ext cx="4948990" cy="3489158"/>
          </a:xfrm>
          <a:prstGeom prst="rect">
            <a:avLst/>
          </a:prstGeom>
        </p:spPr>
      </p:pic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5BFA95BD-C423-4786-A919-9F94FA3B4D91}"/>
              </a:ext>
            </a:extLst>
          </p:cNvPr>
          <p:cNvSpPr/>
          <p:nvPr/>
        </p:nvSpPr>
        <p:spPr>
          <a:xfrm>
            <a:off x="4580021" y="3433011"/>
            <a:ext cx="593558" cy="2221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572BC32-1D2B-465D-9AC9-B2A29EADF406}"/>
              </a:ext>
            </a:extLst>
          </p:cNvPr>
          <p:cNvCxnSpPr>
            <a:cxnSpLocks/>
          </p:cNvCxnSpPr>
          <p:nvPr/>
        </p:nvCxnSpPr>
        <p:spPr>
          <a:xfrm flipV="1">
            <a:off x="4844715" y="1636296"/>
            <a:ext cx="256674" cy="1195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6BB72B-ED21-4C2E-9839-DD9E7C4C77A2}"/>
              </a:ext>
            </a:extLst>
          </p:cNvPr>
          <p:cNvSpPr txBox="1"/>
          <p:nvPr/>
        </p:nvSpPr>
        <p:spPr>
          <a:xfrm>
            <a:off x="4494812" y="1195502"/>
            <a:ext cx="118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Air curtain</a:t>
            </a:r>
            <a:endParaRPr lang="zh-TW" altLang="en-US" b="1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104AAC3-B531-48C0-81DB-4756D628555A}"/>
              </a:ext>
            </a:extLst>
          </p:cNvPr>
          <p:cNvCxnSpPr>
            <a:cxnSpLocks/>
          </p:cNvCxnSpPr>
          <p:nvPr/>
        </p:nvCxnSpPr>
        <p:spPr>
          <a:xfrm>
            <a:off x="5510462" y="2534653"/>
            <a:ext cx="0" cy="360947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A96AEE4-9B4B-4E01-8860-3A172772A36B}"/>
              </a:ext>
            </a:extLst>
          </p:cNvPr>
          <p:cNvCxnSpPr>
            <a:cxnSpLocks/>
          </p:cNvCxnSpPr>
          <p:nvPr/>
        </p:nvCxnSpPr>
        <p:spPr>
          <a:xfrm>
            <a:off x="5815263" y="2534652"/>
            <a:ext cx="0" cy="360947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7585B06-CBEC-496A-9116-3A40C19F39EA}"/>
              </a:ext>
            </a:extLst>
          </p:cNvPr>
          <p:cNvCxnSpPr>
            <a:cxnSpLocks/>
          </p:cNvCxnSpPr>
          <p:nvPr/>
        </p:nvCxnSpPr>
        <p:spPr>
          <a:xfrm>
            <a:off x="6128083" y="2534652"/>
            <a:ext cx="0" cy="360947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2C2AAC5-E79F-4DCE-B3F1-592B91A9AE9C}"/>
              </a:ext>
            </a:extLst>
          </p:cNvPr>
          <p:cNvSpPr txBox="1"/>
          <p:nvPr/>
        </p:nvSpPr>
        <p:spPr>
          <a:xfrm>
            <a:off x="6224336" y="3970056"/>
            <a:ext cx="24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ea typeface="微軟正黑體" panose="020B0604030504040204" pitchFamily="34" charset="-120"/>
              </a:rPr>
              <a:t>Chamber </a:t>
            </a:r>
            <a:r>
              <a:rPr lang="zh-TW" altLang="en-US" b="1" dirty="0">
                <a:ea typeface="微軟正黑體" panose="020B0604030504040204" pitchFamily="34" charset="-120"/>
              </a:rPr>
              <a:t>外 </a:t>
            </a:r>
            <a:r>
              <a:rPr lang="en-US" altLang="zh-TW" b="1" dirty="0">
                <a:ea typeface="微軟正黑體" panose="020B0604030504040204" pitchFamily="34" charset="-120"/>
              </a:rPr>
              <a:t>Down Flow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110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ED032E-0E30-41EE-B4DE-369F48FC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C95819-8EEC-44F7-8859-15CB7EB5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EBO</a:t>
            </a:r>
            <a:r>
              <a:rPr lang="zh-TW" altLang="en-US" dirty="0"/>
              <a:t> 倉儲模型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B9E1B0E-B433-4E5A-9387-7027ECF31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9" t="27720" r="29738" b="10527"/>
          <a:stretch/>
        </p:blipFill>
        <p:spPr>
          <a:xfrm>
            <a:off x="1897669" y="1503946"/>
            <a:ext cx="6545180" cy="4235117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A0C0535-0EAE-48C3-AA87-C0F2D3FE5897}"/>
              </a:ext>
            </a:extLst>
          </p:cNvPr>
          <p:cNvCxnSpPr>
            <a:cxnSpLocks/>
          </p:cNvCxnSpPr>
          <p:nvPr/>
        </p:nvCxnSpPr>
        <p:spPr>
          <a:xfrm flipV="1">
            <a:off x="7183544" y="1343527"/>
            <a:ext cx="536028" cy="1247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AF04DB-E74A-45EF-85DC-9427253B56C1}"/>
              </a:ext>
            </a:extLst>
          </p:cNvPr>
          <p:cNvSpPr txBox="1"/>
          <p:nvPr/>
        </p:nvSpPr>
        <p:spPr>
          <a:xfrm>
            <a:off x="7125819" y="987591"/>
            <a:ext cx="118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Air curtain</a:t>
            </a:r>
            <a:endParaRPr lang="zh-TW" altLang="en-US" b="1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49B00E7-B52D-416D-A56F-BD30598E3602}"/>
              </a:ext>
            </a:extLst>
          </p:cNvPr>
          <p:cNvCxnSpPr>
            <a:cxnSpLocks/>
          </p:cNvCxnSpPr>
          <p:nvPr/>
        </p:nvCxnSpPr>
        <p:spPr>
          <a:xfrm>
            <a:off x="5571312" y="3621504"/>
            <a:ext cx="0" cy="24464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9462D46-9F59-43B0-980D-1EC944321472}"/>
              </a:ext>
            </a:extLst>
          </p:cNvPr>
          <p:cNvCxnSpPr>
            <a:cxnSpLocks/>
          </p:cNvCxnSpPr>
          <p:nvPr/>
        </p:nvCxnSpPr>
        <p:spPr>
          <a:xfrm>
            <a:off x="6381438" y="3328734"/>
            <a:ext cx="0" cy="24464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6F92A40-2321-4821-AF9E-1523A42794BD}"/>
              </a:ext>
            </a:extLst>
          </p:cNvPr>
          <p:cNvCxnSpPr>
            <a:cxnSpLocks/>
          </p:cNvCxnSpPr>
          <p:nvPr/>
        </p:nvCxnSpPr>
        <p:spPr>
          <a:xfrm>
            <a:off x="7151460" y="3068051"/>
            <a:ext cx="0" cy="24464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C43E3FAE-C525-4C5E-A473-079C520C8270}"/>
              </a:ext>
            </a:extLst>
          </p:cNvPr>
          <p:cNvCxnSpPr>
            <a:cxnSpLocks/>
          </p:cNvCxnSpPr>
          <p:nvPr/>
        </p:nvCxnSpPr>
        <p:spPr>
          <a:xfrm flipH="1">
            <a:off x="1592184" y="4106779"/>
            <a:ext cx="1524686" cy="73793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4E3CA23-0A3A-4A8C-BA3E-6AB7C80E3B1C}"/>
              </a:ext>
            </a:extLst>
          </p:cNvPr>
          <p:cNvSpPr txBox="1"/>
          <p:nvPr/>
        </p:nvSpPr>
        <p:spPr>
          <a:xfrm>
            <a:off x="253355" y="48447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治具挖溝槽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6ECB720-17C1-4B92-8BA1-6AC2A08CA661}"/>
              </a:ext>
            </a:extLst>
          </p:cNvPr>
          <p:cNvCxnSpPr>
            <a:cxnSpLocks/>
          </p:cNvCxnSpPr>
          <p:nvPr/>
        </p:nvCxnSpPr>
        <p:spPr>
          <a:xfrm flipH="1">
            <a:off x="1897668" y="4844715"/>
            <a:ext cx="2735182" cy="10627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C952A0B-EA9E-439F-96BA-522A3A0D739C}"/>
              </a:ext>
            </a:extLst>
          </p:cNvPr>
          <p:cNvSpPr txBox="1"/>
          <p:nvPr/>
        </p:nvSpPr>
        <p:spPr>
          <a:xfrm>
            <a:off x="172800" y="59075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兩側洞洞板挖孔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6CC100A-FDA3-460E-A56B-F7F98C9D3D7D}"/>
              </a:ext>
            </a:extLst>
          </p:cNvPr>
          <p:cNvCxnSpPr>
            <a:cxnSpLocks/>
          </p:cNvCxnSpPr>
          <p:nvPr/>
        </p:nvCxnSpPr>
        <p:spPr>
          <a:xfrm flipH="1" flipV="1">
            <a:off x="1649017" y="1692442"/>
            <a:ext cx="1684420" cy="1191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79E6B3F-CE6A-4183-ABA5-7BD3F9435028}"/>
              </a:ext>
            </a:extLst>
          </p:cNvPr>
          <p:cNvSpPr txBox="1"/>
          <p:nvPr/>
        </p:nvSpPr>
        <p:spPr>
          <a:xfrm>
            <a:off x="342768" y="1238889"/>
            <a:ext cx="238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上下出風口新增 </a:t>
            </a:r>
            <a:r>
              <a:rPr lang="en-US" altLang="zh-TW" b="1" dirty="0">
                <a:ea typeface="微軟正黑體" panose="020B0604030504040204" pitchFamily="34" charset="-120"/>
              </a:rPr>
              <a:t>HEPA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08781346-4044-4A55-8F07-D6750533310E}"/>
              </a:ext>
            </a:extLst>
          </p:cNvPr>
          <p:cNvCxnSpPr>
            <a:cxnSpLocks/>
          </p:cNvCxnSpPr>
          <p:nvPr/>
        </p:nvCxnSpPr>
        <p:spPr>
          <a:xfrm flipH="1" flipV="1">
            <a:off x="1424428" y="1796717"/>
            <a:ext cx="1909010" cy="1961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1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ED032E-0E30-41EE-B4DE-369F48FC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C95819-8EEC-44F7-8859-15CB7EB5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EBO</a:t>
            </a:r>
            <a:r>
              <a:rPr lang="zh-TW" altLang="en-US" dirty="0"/>
              <a:t> 倉儲模型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2EBD6B-D1EA-417B-9D54-977EC50BA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8" t="29006" r="35000" b="12632"/>
          <a:stretch/>
        </p:blipFill>
        <p:spPr>
          <a:xfrm>
            <a:off x="1981202" y="2077746"/>
            <a:ext cx="5350042" cy="4002506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0ABAA2E-53CD-4110-AEEB-199B5E50B0B1}"/>
              </a:ext>
            </a:extLst>
          </p:cNvPr>
          <p:cNvCxnSpPr>
            <a:cxnSpLocks/>
          </p:cNvCxnSpPr>
          <p:nvPr/>
        </p:nvCxnSpPr>
        <p:spPr>
          <a:xfrm flipH="1" flipV="1">
            <a:off x="1981202" y="2161967"/>
            <a:ext cx="1523999" cy="854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6FFF4F-F519-4DEB-9A27-42408B27C5D1}"/>
              </a:ext>
            </a:extLst>
          </p:cNvPr>
          <p:cNvSpPr txBox="1"/>
          <p:nvPr/>
        </p:nvSpPr>
        <p:spPr>
          <a:xfrm>
            <a:off x="618804" y="1792635"/>
            <a:ext cx="238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ea typeface="微軟正黑體" panose="020B0604030504040204" pitchFamily="34" charset="-120"/>
              </a:rPr>
              <a:t>上下出風口新增</a:t>
            </a:r>
            <a:r>
              <a:rPr lang="en-US" altLang="zh-TW" b="1" dirty="0">
                <a:ea typeface="微軟正黑體" panose="020B0604030504040204" pitchFamily="34" charset="-120"/>
              </a:rPr>
              <a:t>HEPA</a:t>
            </a:r>
            <a:endParaRPr lang="zh-TW" altLang="en-US" b="1" dirty="0"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626BD57-196D-4E23-8402-55120507AEC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1809964" y="2161967"/>
            <a:ext cx="2585574" cy="2707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E42F979-31B0-44CB-B644-C22100B6705D}"/>
              </a:ext>
            </a:extLst>
          </p:cNvPr>
          <p:cNvCxnSpPr>
            <a:cxnSpLocks/>
          </p:cNvCxnSpPr>
          <p:nvPr/>
        </p:nvCxnSpPr>
        <p:spPr>
          <a:xfrm flipV="1">
            <a:off x="4620126" y="1540335"/>
            <a:ext cx="2358190" cy="2743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5F819E-2EDA-4336-BCDE-81E93A2C3D1F}"/>
              </a:ext>
            </a:extLst>
          </p:cNvPr>
          <p:cNvSpPr txBox="1"/>
          <p:nvPr/>
        </p:nvSpPr>
        <p:spPr>
          <a:xfrm>
            <a:off x="6978316" y="125504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ea typeface="微軟正黑體" panose="020B0604030504040204" pitchFamily="34" charset="-120"/>
              </a:rPr>
              <a:t>POD</a:t>
            </a:r>
            <a:r>
              <a:rPr lang="zh-TW" altLang="en-US" b="1" dirty="0">
                <a:ea typeface="微軟正黑體" panose="020B0604030504040204" pitchFamily="34" charset="-120"/>
              </a:rPr>
              <a:t>樣式改變</a:t>
            </a:r>
          </a:p>
        </p:txBody>
      </p:sp>
    </p:spTree>
    <p:extLst>
      <p:ext uri="{BB962C8B-B14F-4D97-AF65-F5344CB8AC3E}">
        <p14:creationId xmlns:p14="http://schemas.microsoft.com/office/powerpoint/2010/main" val="211733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ED032E-0E30-41EE-B4DE-369F48FC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C95819-8EEC-44F7-8859-15CB7EB5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EBO</a:t>
            </a:r>
            <a:r>
              <a:rPr lang="zh-TW" altLang="en-US" dirty="0"/>
              <a:t> 倉儲模型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1BA103-037C-4A5F-82A8-46FB602B7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5" t="27953" r="36119" b="15439"/>
          <a:stretch/>
        </p:blipFill>
        <p:spPr>
          <a:xfrm>
            <a:off x="1251285" y="1724527"/>
            <a:ext cx="5398168" cy="3882189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D75DB19-CF14-49EA-A0A3-10DE1CF80CF2}"/>
              </a:ext>
            </a:extLst>
          </p:cNvPr>
          <p:cNvCxnSpPr>
            <a:cxnSpLocks/>
          </p:cNvCxnSpPr>
          <p:nvPr/>
        </p:nvCxnSpPr>
        <p:spPr>
          <a:xfrm>
            <a:off x="4291263" y="2903622"/>
            <a:ext cx="3162301" cy="525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1FF3A79-BB68-49A7-B34E-F97620B2551E}"/>
              </a:ext>
            </a:extLst>
          </p:cNvPr>
          <p:cNvCxnSpPr>
            <a:cxnSpLocks/>
          </p:cNvCxnSpPr>
          <p:nvPr/>
        </p:nvCxnSpPr>
        <p:spPr>
          <a:xfrm>
            <a:off x="3372853" y="2843464"/>
            <a:ext cx="4022558" cy="7290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3186516-45B2-4D5D-BE9C-19F13560F91B}"/>
              </a:ext>
            </a:extLst>
          </p:cNvPr>
          <p:cNvCxnSpPr>
            <a:cxnSpLocks/>
          </p:cNvCxnSpPr>
          <p:nvPr/>
        </p:nvCxnSpPr>
        <p:spPr>
          <a:xfrm flipV="1">
            <a:off x="3801978" y="4231928"/>
            <a:ext cx="3507206" cy="628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6E47CBD-543A-466A-925E-352E3C7D2698}"/>
              </a:ext>
            </a:extLst>
          </p:cNvPr>
          <p:cNvCxnSpPr>
            <a:cxnSpLocks/>
          </p:cNvCxnSpPr>
          <p:nvPr/>
        </p:nvCxnSpPr>
        <p:spPr>
          <a:xfrm>
            <a:off x="2568742" y="2819401"/>
            <a:ext cx="4770522" cy="910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A84BA61-50EF-49FB-8DF6-42CD361BE61E}"/>
              </a:ext>
            </a:extLst>
          </p:cNvPr>
          <p:cNvCxnSpPr>
            <a:cxnSpLocks/>
          </p:cNvCxnSpPr>
          <p:nvPr/>
        </p:nvCxnSpPr>
        <p:spPr>
          <a:xfrm flipV="1">
            <a:off x="3449053" y="4080210"/>
            <a:ext cx="3860131" cy="736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1F6C956-347B-4008-91E8-B92530DF61DC}"/>
              </a:ext>
            </a:extLst>
          </p:cNvPr>
          <p:cNvCxnSpPr>
            <a:cxnSpLocks/>
          </p:cNvCxnSpPr>
          <p:nvPr/>
        </p:nvCxnSpPr>
        <p:spPr>
          <a:xfrm flipV="1">
            <a:off x="3064042" y="3914275"/>
            <a:ext cx="4245142" cy="8622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3CAFA9-6109-4C9B-8DA9-B74CE9B49521}"/>
              </a:ext>
            </a:extLst>
          </p:cNvPr>
          <p:cNvSpPr txBox="1"/>
          <p:nvPr/>
        </p:nvSpPr>
        <p:spPr>
          <a:xfrm>
            <a:off x="7453564" y="3665621"/>
            <a:ext cx="767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Inlet</a:t>
            </a:r>
            <a:endParaRPr lang="zh-TW" altLang="en-US" sz="2400" b="1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ED754A3-4976-4ACD-A887-12B2D84BB643}"/>
              </a:ext>
            </a:extLst>
          </p:cNvPr>
          <p:cNvCxnSpPr>
            <a:cxnSpLocks/>
          </p:cNvCxnSpPr>
          <p:nvPr/>
        </p:nvCxnSpPr>
        <p:spPr>
          <a:xfrm>
            <a:off x="2560720" y="5120440"/>
            <a:ext cx="2717133" cy="6707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B56640F-FD44-4280-B37A-D484C2392E38}"/>
              </a:ext>
            </a:extLst>
          </p:cNvPr>
          <p:cNvCxnSpPr>
            <a:cxnSpLocks/>
          </p:cNvCxnSpPr>
          <p:nvPr/>
        </p:nvCxnSpPr>
        <p:spPr>
          <a:xfrm>
            <a:off x="3364831" y="5181601"/>
            <a:ext cx="1972176" cy="5263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4B9550F-BB60-4BD6-A953-628B6B694F78}"/>
              </a:ext>
            </a:extLst>
          </p:cNvPr>
          <p:cNvCxnSpPr>
            <a:cxnSpLocks/>
          </p:cNvCxnSpPr>
          <p:nvPr/>
        </p:nvCxnSpPr>
        <p:spPr>
          <a:xfrm>
            <a:off x="4239126" y="5201654"/>
            <a:ext cx="1155032" cy="42511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4464FF-272F-4045-8A18-0FBBEABC85BE}"/>
              </a:ext>
            </a:extLst>
          </p:cNvPr>
          <p:cNvSpPr txBox="1"/>
          <p:nvPr/>
        </p:nvSpPr>
        <p:spPr>
          <a:xfrm>
            <a:off x="5404658" y="5535803"/>
            <a:ext cx="1001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Outlet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7497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BBC089E-C811-47AB-92EF-9144A713A583}"/>
              </a:ext>
            </a:extLst>
          </p:cNvPr>
          <p:cNvSpPr txBox="1"/>
          <p:nvPr/>
        </p:nvSpPr>
        <p:spPr>
          <a:xfrm>
            <a:off x="2734733" y="3136612"/>
            <a:ext cx="3674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ea typeface="微軟正黑體" panose="020B0604030504040204" pitchFamily="34" charset="-120"/>
              </a:rPr>
              <a:t>謝謝聆聽 </a:t>
            </a:r>
            <a:r>
              <a:rPr lang="en-US" altLang="zh-TW" sz="3200" b="1" dirty="0">
                <a:ea typeface="微軟正黑體" panose="020B0604030504040204" pitchFamily="34" charset="-120"/>
              </a:rPr>
              <a:t>Q&amp;A</a:t>
            </a:r>
            <a:endParaRPr lang="zh-TW" altLang="en-US" sz="3200" b="1" dirty="0"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505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4519</TotalTime>
  <Words>237</Words>
  <Application>Microsoft Office PowerPoint</Application>
  <PresentationFormat>如螢幕大小 (4:3)</PresentationFormat>
  <Paragraphs>32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Arial</vt:lpstr>
      <vt:lpstr>Calibri</vt:lpstr>
      <vt:lpstr>Century Gothic</vt:lpstr>
      <vt:lpstr>Wingdings</vt:lpstr>
      <vt:lpstr>Office 佈景主題</vt:lpstr>
      <vt:lpstr>EBO 恆溫倉儲貨架</vt:lpstr>
      <vt:lpstr>條件說明與討論</vt:lpstr>
      <vt:lpstr>EBO 倉儲模型說明</vt:lpstr>
      <vt:lpstr>EBO 倉儲模型說明</vt:lpstr>
      <vt:lpstr>EBO 倉儲模型說明</vt:lpstr>
      <vt:lpstr>EBO 倉儲模型說明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陳雅萍</dc:creator>
  <cp:lastModifiedBy>黃品捷</cp:lastModifiedBy>
  <cp:revision>354</cp:revision>
  <dcterms:created xsi:type="dcterms:W3CDTF">2022-07-07T13:26:34Z</dcterms:created>
  <dcterms:modified xsi:type="dcterms:W3CDTF">2025-12-23T07:03:05Z</dcterms:modified>
</cp:coreProperties>
</file>